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27" r:id="rId164"/>
    <p:sldId id="1115" r:id="rId165"/>
    <p:sldId id="1116" r:id="rId166"/>
    <p:sldId id="428" r:id="rId167"/>
    <p:sldId id="429" r:id="rId168"/>
    <p:sldId id="1128" r:id="rId169"/>
    <p:sldId id="1129"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5/9/2020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5/9/2020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757439"/>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57663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77756354"/>
              </p:ext>
            </p:extLst>
          </p:nvPr>
        </p:nvGraphicFramePr>
        <p:xfrm>
          <a:off x="478582" y="1752600"/>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262558" y="1921720"/>
            <a:ext cx="4824536" cy="379421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7942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Tree>
    <p:extLst>
      <p:ext uri="{BB962C8B-B14F-4D97-AF65-F5344CB8AC3E}">
        <p14:creationId xmlns:p14="http://schemas.microsoft.com/office/powerpoint/2010/main" val="19210612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90" y="762000"/>
            <a:ext cx="11233248" cy="923330"/>
          </a:xfrm>
          <a:prstGeom prst="rect">
            <a:avLst/>
          </a:prstGeom>
        </p:spPr>
        <p:txBody>
          <a:bodyPr wrap="square">
            <a:spAutoFit/>
          </a:bodyPr>
          <a:lstStyle/>
          <a:p>
            <a:r>
              <a:rPr lang="en-US" dirty="0">
                <a:latin typeface="Palatino Linotype" panose="02040502050505030304" pitchFamily="18" charset="0"/>
              </a:rPr>
              <a:t>A record in MongoDB is a document, which is a data structure composed of field and value pairs. MongoDB documents are similar to JSON objects. The values of fields may include other documents, arrays, and arrays of documents.</a:t>
            </a:r>
            <a:endParaRPr lang="en-IN" dirty="0">
              <a:latin typeface="Palatino Linotype" panose="02040502050505030304" pitchFamily="18" charset="0"/>
            </a:endParaRPr>
          </a:p>
        </p:txBody>
      </p:sp>
      <p:sp>
        <p:nvSpPr>
          <p:cNvPr id="2" name="Rectangle 1"/>
          <p:cNvSpPr/>
          <p:nvPr/>
        </p:nvSpPr>
        <p:spPr>
          <a:xfrm>
            <a:off x="550590" y="1844824"/>
            <a:ext cx="4275529" cy="400110"/>
          </a:xfrm>
          <a:prstGeom prst="rect">
            <a:avLst/>
          </a:prstGeom>
        </p:spPr>
        <p:txBody>
          <a:bodyPr wrap="none">
            <a:spAutoFit/>
          </a:bodyPr>
          <a:lstStyle/>
          <a:p>
            <a:r>
              <a:rPr lang="en-US" sz="2000" dirty="0">
                <a:solidFill>
                  <a:srgbClr val="036883"/>
                </a:solidFill>
                <a:latin typeface="Palatino Linotype" panose="02040502050505030304" pitchFamily="18" charset="0"/>
              </a:rPr>
              <a:t>Core MongoDB Operations (CRUD)</a:t>
            </a:r>
          </a:p>
        </p:txBody>
      </p:sp>
      <p:sp>
        <p:nvSpPr>
          <p:cNvPr id="4" name="Rectangle 3"/>
          <p:cNvSpPr/>
          <p:nvPr/>
        </p:nvSpPr>
        <p:spPr>
          <a:xfrm>
            <a:off x="559680" y="2391852"/>
            <a:ext cx="11224157" cy="677108"/>
          </a:xfrm>
          <a:prstGeom prst="rect">
            <a:avLst/>
          </a:prstGeom>
        </p:spPr>
        <p:txBody>
          <a:bodyPr wrap="square">
            <a:spAutoFit/>
          </a:bodyPr>
          <a:lstStyle/>
          <a:p>
            <a:r>
              <a:rPr lang="en-US" b="1" i="1" dirty="0">
                <a:solidFill>
                  <a:srgbClr val="036883"/>
                </a:solidFill>
                <a:latin typeface="Palatino Linotype" panose="02040502050505030304" pitchFamily="18" charset="0"/>
              </a:rPr>
              <a:t>CRUD</a:t>
            </a:r>
            <a:r>
              <a:rPr lang="en-US" dirty="0">
                <a:latin typeface="Palatino Linotype" panose="02040502050505030304" pitchFamily="18" charset="0"/>
              </a:rPr>
              <a:t> stands for </a:t>
            </a:r>
            <a:r>
              <a:rPr lang="en-US" sz="2000" b="1" i="1" dirty="0">
                <a:solidFill>
                  <a:srgbClr val="0070C0"/>
                </a:solidFill>
                <a:latin typeface="Palatino Linotype" panose="02040502050505030304" pitchFamily="18" charset="0"/>
              </a:rPr>
              <a:t>create</a:t>
            </a:r>
            <a:r>
              <a:rPr lang="en-US" b="1" i="1" dirty="0">
                <a:latin typeface="Palatino Linotype" panose="02040502050505030304" pitchFamily="18" charset="0"/>
              </a:rPr>
              <a:t>, </a:t>
            </a:r>
            <a:r>
              <a:rPr lang="en-US" sz="2000" b="1" i="1" dirty="0">
                <a:solidFill>
                  <a:srgbClr val="0070C0"/>
                </a:solidFill>
                <a:latin typeface="Palatino Linotype" panose="02040502050505030304" pitchFamily="18" charset="0"/>
              </a:rPr>
              <a:t>read</a:t>
            </a:r>
            <a:r>
              <a:rPr lang="en-US" b="1" i="1" dirty="0">
                <a:latin typeface="Palatino Linotype" panose="02040502050505030304" pitchFamily="18" charset="0"/>
              </a:rPr>
              <a:t>, </a:t>
            </a:r>
            <a:r>
              <a:rPr lang="en-US" sz="2000" b="1" i="1" dirty="0">
                <a:solidFill>
                  <a:srgbClr val="0070C0"/>
                </a:solidFill>
                <a:latin typeface="Palatino Linotype" panose="02040502050505030304" pitchFamily="18" charset="0"/>
              </a:rPr>
              <a:t>update</a:t>
            </a:r>
            <a:r>
              <a:rPr lang="en-US" b="1" i="1" dirty="0">
                <a:latin typeface="Palatino Linotype" panose="02040502050505030304" pitchFamily="18" charset="0"/>
              </a:rPr>
              <a:t>,</a:t>
            </a:r>
            <a:r>
              <a:rPr lang="en-US" dirty="0">
                <a:latin typeface="Palatino Linotype" panose="02040502050505030304" pitchFamily="18" charset="0"/>
              </a:rPr>
              <a:t> and </a:t>
            </a:r>
            <a:r>
              <a:rPr lang="en-US" sz="2000" b="1" i="1" dirty="0">
                <a:solidFill>
                  <a:srgbClr val="0070C0"/>
                </a:solidFill>
                <a:latin typeface="Palatino Linotype" panose="02040502050505030304" pitchFamily="18" charset="0"/>
              </a:rPr>
              <a:t>delete</a:t>
            </a:r>
            <a:r>
              <a:rPr lang="en-US" dirty="0">
                <a:latin typeface="Palatino Linotype" panose="02040502050505030304" pitchFamily="18" charset="0"/>
              </a:rPr>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37276"/>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The value of a field can be any of the BSON data types, including other documents, arrays, and arrays of documents.</a:t>
            </a:r>
            <a:endParaRPr lang="en-IN" dirty="0">
              <a:latin typeface="Palatino Linotype" panose="02040502050505030304" pitchFamily="18" charset="0"/>
            </a:endParaRPr>
          </a:p>
        </p:txBody>
      </p:sp>
      <p:sp>
        <p:nvSpPr>
          <p:cNvPr id="2" name="Rectangle 1"/>
          <p:cNvSpPr/>
          <p:nvPr/>
        </p:nvSpPr>
        <p:spPr>
          <a:xfrm>
            <a:off x="1672970" y="1628800"/>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b="1" i="1" dirty="0">
                <a:solidFill>
                  <a:srgbClr val="C00000"/>
                </a:solidFill>
                <a:latin typeface="Palatino Linotype" panose="02040502050505030304" pitchFamily="18" charset="0"/>
              </a:rPr>
              <a:t>_id</a:t>
            </a:r>
            <a:r>
              <a:rPr lang="en-US"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latin typeface="Palatino Linotype" panose="02040502050505030304" pitchFamily="18" charset="0"/>
              </a:rPr>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6676</TotalTime>
  <Words>41946</Words>
  <Application>Microsoft Office PowerPoint</Application>
  <PresentationFormat>Custom</PresentationFormat>
  <Paragraphs>5153</Paragraphs>
  <Slides>570</Slides>
  <Notes>12</Notes>
  <HiddenSlides>62</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1609</cp:revision>
  <dcterms:created xsi:type="dcterms:W3CDTF">2019-04-24T09:11:59Z</dcterms:created>
  <dcterms:modified xsi:type="dcterms:W3CDTF">2020-05-09T04:20:12Z</dcterms:modified>
</cp:coreProperties>
</file>